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672BC1-8B73-4C5D-B08E-8C004CAF075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AU"/>
        </a:p>
      </dgm:t>
    </dgm:pt>
    <dgm:pt modelId="{698B983C-F9C5-44FF-9260-F95D95ADA65C}">
      <dgm:prSet phldrT="[Text]"/>
      <dgm:spPr/>
      <dgm:t>
        <a:bodyPr/>
        <a:lstStyle/>
        <a:p>
          <a:r>
            <a:rPr lang="en-AU" dirty="0" smtClean="0"/>
            <a:t>Percentage of Market Share</a:t>
          </a:r>
          <a:endParaRPr lang="en-AU" dirty="0"/>
        </a:p>
      </dgm:t>
    </dgm:pt>
    <dgm:pt modelId="{8E5CCA1B-2B85-4670-9AB8-A7C165434D38}" type="parTrans" cxnId="{6E4E9BC7-8065-4B51-A04E-9C226E308C81}">
      <dgm:prSet/>
      <dgm:spPr/>
      <dgm:t>
        <a:bodyPr/>
        <a:lstStyle/>
        <a:p>
          <a:endParaRPr lang="en-AU"/>
        </a:p>
      </dgm:t>
    </dgm:pt>
    <dgm:pt modelId="{EEC2EECB-1036-41CB-A119-8F49C7422D24}" type="sibTrans" cxnId="{6E4E9BC7-8065-4B51-A04E-9C226E308C81}">
      <dgm:prSet/>
      <dgm:spPr/>
      <dgm:t>
        <a:bodyPr/>
        <a:lstStyle/>
        <a:p>
          <a:endParaRPr lang="en-AU"/>
        </a:p>
      </dgm:t>
    </dgm:pt>
    <dgm:pt modelId="{5407CB47-AD8D-4FD8-AA0A-607C7A3461DF}">
      <dgm:prSet phldrT="[Text]"/>
      <dgm:spPr/>
      <dgm:t>
        <a:bodyPr/>
        <a:lstStyle/>
        <a:p>
          <a:r>
            <a:rPr lang="en-AU" dirty="0" smtClean="0"/>
            <a:t>Net Profit</a:t>
          </a:r>
          <a:endParaRPr lang="en-AU" dirty="0"/>
        </a:p>
      </dgm:t>
    </dgm:pt>
    <dgm:pt modelId="{CAB23294-AFAF-4862-8296-7E66B92462A9}" type="parTrans" cxnId="{834DCE15-BCFC-4918-9C80-AEC0CEF442F2}">
      <dgm:prSet/>
      <dgm:spPr/>
      <dgm:t>
        <a:bodyPr/>
        <a:lstStyle/>
        <a:p>
          <a:endParaRPr lang="en-AU"/>
        </a:p>
      </dgm:t>
    </dgm:pt>
    <dgm:pt modelId="{A6B09408-9D4B-4554-9DDE-2158EF391C46}" type="sibTrans" cxnId="{834DCE15-BCFC-4918-9C80-AEC0CEF442F2}">
      <dgm:prSet/>
      <dgm:spPr/>
      <dgm:t>
        <a:bodyPr/>
        <a:lstStyle/>
        <a:p>
          <a:endParaRPr lang="en-AU"/>
        </a:p>
      </dgm:t>
    </dgm:pt>
    <dgm:pt modelId="{6D509531-8AC1-460F-8A33-87F632128C42}">
      <dgm:prSet phldrT="[Text]"/>
      <dgm:spPr/>
      <dgm:t>
        <a:bodyPr/>
        <a:lstStyle/>
        <a:p>
          <a:r>
            <a:rPr lang="en-AU" dirty="0" smtClean="0"/>
            <a:t>Rate of Productivity Growth</a:t>
          </a:r>
          <a:endParaRPr lang="en-AU" dirty="0"/>
        </a:p>
      </dgm:t>
    </dgm:pt>
    <dgm:pt modelId="{750A31BD-1EC0-46FA-8783-4B49ADE04857}" type="parTrans" cxnId="{A5E47205-BBD1-4538-B99C-F50ACFA531E7}">
      <dgm:prSet/>
      <dgm:spPr/>
      <dgm:t>
        <a:bodyPr/>
        <a:lstStyle/>
        <a:p>
          <a:endParaRPr lang="en-AU"/>
        </a:p>
      </dgm:t>
    </dgm:pt>
    <dgm:pt modelId="{22A1E41D-2A48-4925-AB5A-9120FC7C951E}" type="sibTrans" cxnId="{A5E47205-BBD1-4538-B99C-F50ACFA531E7}">
      <dgm:prSet/>
      <dgm:spPr/>
      <dgm:t>
        <a:bodyPr/>
        <a:lstStyle/>
        <a:p>
          <a:endParaRPr lang="en-AU"/>
        </a:p>
      </dgm:t>
    </dgm:pt>
    <dgm:pt modelId="{A6D2157D-205B-406C-96E8-54B83FF5886C}">
      <dgm:prSet phldrT="[Text]"/>
      <dgm:spPr/>
      <dgm:t>
        <a:bodyPr/>
        <a:lstStyle/>
        <a:p>
          <a:r>
            <a:rPr lang="en-AU" dirty="0" smtClean="0"/>
            <a:t>Number of Sales</a:t>
          </a:r>
          <a:endParaRPr lang="en-AU" dirty="0"/>
        </a:p>
      </dgm:t>
    </dgm:pt>
    <dgm:pt modelId="{B9A829E0-E74D-4C10-A077-51E3DCFFA083}" type="parTrans" cxnId="{8C98AF05-9B78-46B3-A0D6-93A30B455321}">
      <dgm:prSet/>
      <dgm:spPr/>
      <dgm:t>
        <a:bodyPr/>
        <a:lstStyle/>
        <a:p>
          <a:endParaRPr lang="en-AU"/>
        </a:p>
      </dgm:t>
    </dgm:pt>
    <dgm:pt modelId="{18519073-B0B4-4B2A-9851-6A7E657E81BB}" type="sibTrans" cxnId="{8C98AF05-9B78-46B3-A0D6-93A30B455321}">
      <dgm:prSet/>
      <dgm:spPr/>
      <dgm:t>
        <a:bodyPr/>
        <a:lstStyle/>
        <a:p>
          <a:endParaRPr lang="en-AU"/>
        </a:p>
      </dgm:t>
    </dgm:pt>
    <dgm:pt modelId="{2BD32A80-5FB2-41B6-ADE1-BB5ED2A933A2}">
      <dgm:prSet phldrT="[Text]"/>
      <dgm:spPr/>
      <dgm:t>
        <a:bodyPr/>
        <a:lstStyle/>
        <a:p>
          <a:r>
            <a:rPr lang="en-AU" dirty="0" smtClean="0"/>
            <a:t>Results of Staff Satisfaction Survey</a:t>
          </a:r>
          <a:endParaRPr lang="en-AU" dirty="0"/>
        </a:p>
      </dgm:t>
    </dgm:pt>
    <dgm:pt modelId="{8A0C0F53-EF93-4971-8D6F-8ADDE848DFE8}" type="parTrans" cxnId="{F84ADA7F-874D-43AA-8101-523CD3475518}">
      <dgm:prSet/>
      <dgm:spPr/>
      <dgm:t>
        <a:bodyPr/>
        <a:lstStyle/>
        <a:p>
          <a:endParaRPr lang="en-AU"/>
        </a:p>
      </dgm:t>
    </dgm:pt>
    <dgm:pt modelId="{28690359-C947-4683-B34F-61FD672BA394}" type="sibTrans" cxnId="{F84ADA7F-874D-43AA-8101-523CD3475518}">
      <dgm:prSet/>
      <dgm:spPr/>
      <dgm:t>
        <a:bodyPr/>
        <a:lstStyle/>
        <a:p>
          <a:endParaRPr lang="en-AU"/>
        </a:p>
      </dgm:t>
    </dgm:pt>
    <dgm:pt modelId="{9960F88F-AA27-4147-9241-01FD68702645}">
      <dgm:prSet phldrT="[Text]"/>
      <dgm:spPr/>
      <dgm:t>
        <a:bodyPr/>
        <a:lstStyle/>
        <a:p>
          <a:r>
            <a:rPr lang="en-AU" dirty="0" smtClean="0"/>
            <a:t>Results of Customer Satisfaction Survey</a:t>
          </a:r>
          <a:endParaRPr lang="en-AU" dirty="0"/>
        </a:p>
      </dgm:t>
    </dgm:pt>
    <dgm:pt modelId="{5ECB36DF-866E-4ADA-AE89-A7FE916C4161}" type="parTrans" cxnId="{A755ABF8-9A5A-4FE2-8653-3AEE2C77871A}">
      <dgm:prSet/>
      <dgm:spPr/>
      <dgm:t>
        <a:bodyPr/>
        <a:lstStyle/>
        <a:p>
          <a:endParaRPr lang="en-AU"/>
        </a:p>
      </dgm:t>
    </dgm:pt>
    <dgm:pt modelId="{CCFD22B1-050C-4AAF-B4C8-31256741016B}" type="sibTrans" cxnId="{A755ABF8-9A5A-4FE2-8653-3AEE2C77871A}">
      <dgm:prSet/>
      <dgm:spPr/>
      <dgm:t>
        <a:bodyPr/>
        <a:lstStyle/>
        <a:p>
          <a:endParaRPr lang="en-AU"/>
        </a:p>
      </dgm:t>
    </dgm:pt>
    <dgm:pt modelId="{9207CFD3-BD71-4FCF-8911-62A5F5C564ED}">
      <dgm:prSet phldrT="[Text]"/>
      <dgm:spPr/>
      <dgm:t>
        <a:bodyPr/>
        <a:lstStyle/>
        <a:p>
          <a:r>
            <a:rPr lang="en-AU" dirty="0" smtClean="0"/>
            <a:t>Level of Staff Turnover</a:t>
          </a:r>
          <a:endParaRPr lang="en-AU" dirty="0"/>
        </a:p>
      </dgm:t>
    </dgm:pt>
    <dgm:pt modelId="{F344D571-1816-4825-AD65-187F0C0060A9}" type="parTrans" cxnId="{24DD6D11-045D-4AC6-B882-DB291A1E3D6D}">
      <dgm:prSet/>
      <dgm:spPr/>
      <dgm:t>
        <a:bodyPr/>
        <a:lstStyle/>
        <a:p>
          <a:endParaRPr lang="en-AU"/>
        </a:p>
      </dgm:t>
    </dgm:pt>
    <dgm:pt modelId="{8459AE81-1D75-425A-B0B6-B3C8CEB3BC36}" type="sibTrans" cxnId="{24DD6D11-045D-4AC6-B882-DB291A1E3D6D}">
      <dgm:prSet/>
      <dgm:spPr/>
      <dgm:t>
        <a:bodyPr/>
        <a:lstStyle/>
        <a:p>
          <a:endParaRPr lang="en-AU"/>
        </a:p>
      </dgm:t>
    </dgm:pt>
    <dgm:pt modelId="{03099A39-395E-4A6C-8F1F-26CAC441AB64}">
      <dgm:prSet phldrT="[Text]"/>
      <dgm:spPr/>
      <dgm:t>
        <a:bodyPr/>
        <a:lstStyle/>
        <a:p>
          <a:r>
            <a:rPr lang="en-AU" dirty="0" smtClean="0"/>
            <a:t>Level of Wastage</a:t>
          </a:r>
          <a:endParaRPr lang="en-AU" dirty="0"/>
        </a:p>
      </dgm:t>
    </dgm:pt>
    <dgm:pt modelId="{91AF45FE-28E6-489D-8937-959B37C9F612}" type="parTrans" cxnId="{8F6978E3-8874-4104-AFD9-1ABA62C51FCA}">
      <dgm:prSet/>
      <dgm:spPr/>
      <dgm:t>
        <a:bodyPr/>
        <a:lstStyle/>
        <a:p>
          <a:endParaRPr lang="en-AU"/>
        </a:p>
      </dgm:t>
    </dgm:pt>
    <dgm:pt modelId="{3FFD9BDE-BB85-4249-A0C5-A9EC92D20BE2}" type="sibTrans" cxnId="{8F6978E3-8874-4104-AFD9-1ABA62C51FCA}">
      <dgm:prSet/>
      <dgm:spPr/>
      <dgm:t>
        <a:bodyPr/>
        <a:lstStyle/>
        <a:p>
          <a:endParaRPr lang="en-AU"/>
        </a:p>
      </dgm:t>
    </dgm:pt>
    <dgm:pt modelId="{ECF2A12C-4D10-42C2-BDD0-BB9C484A7D3F}">
      <dgm:prSet phldrT="[Text]"/>
      <dgm:spPr/>
      <dgm:t>
        <a:bodyPr/>
        <a:lstStyle/>
        <a:p>
          <a:r>
            <a:rPr lang="en-AU" dirty="0" smtClean="0"/>
            <a:t>Number of Customer Complaints</a:t>
          </a:r>
          <a:endParaRPr lang="en-AU" dirty="0"/>
        </a:p>
      </dgm:t>
    </dgm:pt>
    <dgm:pt modelId="{1354C00B-8D7D-42B1-90E8-D1EA031ABF33}" type="parTrans" cxnId="{5DBD8FDB-43E5-4A96-8C35-B6A496BD7355}">
      <dgm:prSet/>
      <dgm:spPr/>
      <dgm:t>
        <a:bodyPr/>
        <a:lstStyle/>
        <a:p>
          <a:endParaRPr lang="en-AU"/>
        </a:p>
      </dgm:t>
    </dgm:pt>
    <dgm:pt modelId="{0855CDB2-51E4-4C56-88BA-9368C7BD4DAD}" type="sibTrans" cxnId="{5DBD8FDB-43E5-4A96-8C35-B6A496BD7355}">
      <dgm:prSet/>
      <dgm:spPr/>
      <dgm:t>
        <a:bodyPr/>
        <a:lstStyle/>
        <a:p>
          <a:endParaRPr lang="en-AU"/>
        </a:p>
      </dgm:t>
    </dgm:pt>
    <dgm:pt modelId="{47B7120B-7F9C-4182-96CA-17C99A940999}">
      <dgm:prSet phldrT="[Text]"/>
      <dgm:spPr/>
      <dgm:t>
        <a:bodyPr/>
        <a:lstStyle/>
        <a:p>
          <a:r>
            <a:rPr lang="en-AU" dirty="0" smtClean="0"/>
            <a:t>Number of Workplace Accidents</a:t>
          </a:r>
          <a:endParaRPr lang="en-AU" dirty="0"/>
        </a:p>
      </dgm:t>
    </dgm:pt>
    <dgm:pt modelId="{073715AD-21DE-48EE-93DF-A847014BBBFE}" type="parTrans" cxnId="{BE2EEAFB-28C2-40C7-A1B3-32E3EB660FF7}">
      <dgm:prSet/>
      <dgm:spPr/>
      <dgm:t>
        <a:bodyPr/>
        <a:lstStyle/>
        <a:p>
          <a:endParaRPr lang="en-AU"/>
        </a:p>
      </dgm:t>
    </dgm:pt>
    <dgm:pt modelId="{DC5667B6-8F2C-4434-9F3C-B62113634FD4}" type="sibTrans" cxnId="{BE2EEAFB-28C2-40C7-A1B3-32E3EB660FF7}">
      <dgm:prSet/>
      <dgm:spPr/>
      <dgm:t>
        <a:bodyPr/>
        <a:lstStyle/>
        <a:p>
          <a:endParaRPr lang="en-AU"/>
        </a:p>
      </dgm:t>
    </dgm:pt>
    <dgm:pt modelId="{01EA1433-A782-424D-A512-52E4AAEA5E73}" type="pres">
      <dgm:prSet presAssocID="{30672BC1-8B73-4C5D-B08E-8C004CAF0751}" presName="diagram" presStyleCnt="0">
        <dgm:presLayoutVars>
          <dgm:dir/>
          <dgm:resizeHandles val="exact"/>
        </dgm:presLayoutVars>
      </dgm:prSet>
      <dgm:spPr/>
    </dgm:pt>
    <dgm:pt modelId="{1E85D369-9103-4F42-B87F-C34D06BFD047}" type="pres">
      <dgm:prSet presAssocID="{698B983C-F9C5-44FF-9260-F95D95ADA65C}" presName="node" presStyleLbl="node1" presStyleIdx="0" presStyleCnt="10" custLinFactX="8616" custLinFactNeighborX="100000" custLinFactNeighborY="2267">
        <dgm:presLayoutVars>
          <dgm:bulletEnabled val="1"/>
        </dgm:presLayoutVars>
      </dgm:prSet>
      <dgm:spPr/>
      <dgm:t>
        <a:bodyPr/>
        <a:lstStyle/>
        <a:p>
          <a:endParaRPr lang="en-AU"/>
        </a:p>
      </dgm:t>
    </dgm:pt>
    <dgm:pt modelId="{823C70CD-3B39-4BEE-89DE-5E3AB4AF313D}" type="pres">
      <dgm:prSet presAssocID="{EEC2EECB-1036-41CB-A119-8F49C7422D24}" presName="sibTrans" presStyleCnt="0"/>
      <dgm:spPr/>
    </dgm:pt>
    <dgm:pt modelId="{1A8717E0-8B32-4A04-B565-AB1CAC3F8B61}" type="pres">
      <dgm:prSet presAssocID="{5407CB47-AD8D-4FD8-AA0A-607C7A3461DF}" presName="node" presStyleLbl="node1" presStyleIdx="1" presStyleCnt="10" custLinFactX="-10126" custLinFactNeighborX="-100000" custLinFactNeighborY="2518">
        <dgm:presLayoutVars>
          <dgm:bulletEnabled val="1"/>
        </dgm:presLayoutVars>
      </dgm:prSet>
      <dgm:spPr/>
      <dgm:t>
        <a:bodyPr/>
        <a:lstStyle/>
        <a:p>
          <a:endParaRPr lang="en-AU"/>
        </a:p>
      </dgm:t>
    </dgm:pt>
    <dgm:pt modelId="{37CB8BE2-5FC1-45ED-830A-DCC91E474723}" type="pres">
      <dgm:prSet presAssocID="{A6B09408-9D4B-4554-9DDE-2158EF391C46}" presName="sibTrans" presStyleCnt="0"/>
      <dgm:spPr/>
    </dgm:pt>
    <dgm:pt modelId="{90300F00-AFA9-464D-89D7-D8CA514E8C50}" type="pres">
      <dgm:prSet presAssocID="{6D509531-8AC1-460F-8A33-87F632128C42}" presName="node" presStyleLbl="node1" presStyleIdx="2" presStyleCnt="10">
        <dgm:presLayoutVars>
          <dgm:bulletEnabled val="1"/>
        </dgm:presLayoutVars>
      </dgm:prSet>
      <dgm:spPr/>
    </dgm:pt>
    <dgm:pt modelId="{815813A0-EA2F-4C33-8BEC-C11BFCE95203}" type="pres">
      <dgm:prSet presAssocID="{22A1E41D-2A48-4925-AB5A-9120FC7C951E}" presName="sibTrans" presStyleCnt="0"/>
      <dgm:spPr/>
    </dgm:pt>
    <dgm:pt modelId="{391A199E-BF7B-4E8B-9531-065D0ECDD918}" type="pres">
      <dgm:prSet presAssocID="{A6D2157D-205B-406C-96E8-54B83FF5886C}" presName="node" presStyleLbl="node1" presStyleIdx="3" presStyleCnt="10">
        <dgm:presLayoutVars>
          <dgm:bulletEnabled val="1"/>
        </dgm:presLayoutVars>
      </dgm:prSet>
      <dgm:spPr/>
    </dgm:pt>
    <dgm:pt modelId="{26173496-1E64-4C4C-BDC8-58587DFC8D8E}" type="pres">
      <dgm:prSet presAssocID="{18519073-B0B4-4B2A-9851-6A7E657E81BB}" presName="sibTrans" presStyleCnt="0"/>
      <dgm:spPr/>
    </dgm:pt>
    <dgm:pt modelId="{197FC40F-A72E-414F-8855-B23F12BEFFDB}" type="pres">
      <dgm:prSet presAssocID="{2BD32A80-5FB2-41B6-ADE1-BB5ED2A933A2}" presName="node" presStyleLbl="node1" presStyleIdx="4" presStyleCnt="10" custLinFactX="130599" custLinFactNeighborX="200000" custLinFactNeighborY="-2354">
        <dgm:presLayoutVars>
          <dgm:bulletEnabled val="1"/>
        </dgm:presLayoutVars>
      </dgm:prSet>
      <dgm:spPr/>
      <dgm:t>
        <a:bodyPr/>
        <a:lstStyle/>
        <a:p>
          <a:endParaRPr lang="en-AU"/>
        </a:p>
      </dgm:t>
    </dgm:pt>
    <dgm:pt modelId="{6AFFF755-88F1-40F9-8E0C-52F6A334E488}" type="pres">
      <dgm:prSet presAssocID="{28690359-C947-4683-B34F-61FD672BA394}" presName="sibTrans" presStyleCnt="0"/>
      <dgm:spPr/>
    </dgm:pt>
    <dgm:pt modelId="{04D150CE-7A40-437E-866C-C6744145C70E}" type="pres">
      <dgm:prSet presAssocID="{9960F88F-AA27-4147-9241-01FD68702645}" presName="node" presStyleLbl="node1" presStyleIdx="5" presStyleCnt="10" custLinFactX="-11071" custLinFactNeighborX="-100000" custLinFactNeighborY="3543">
        <dgm:presLayoutVars>
          <dgm:bulletEnabled val="1"/>
        </dgm:presLayoutVars>
      </dgm:prSet>
      <dgm:spPr/>
      <dgm:t>
        <a:bodyPr/>
        <a:lstStyle/>
        <a:p>
          <a:endParaRPr lang="en-AU"/>
        </a:p>
      </dgm:t>
    </dgm:pt>
    <dgm:pt modelId="{ACA8C333-C0FC-4280-BB77-B2E805240E89}" type="pres">
      <dgm:prSet presAssocID="{CCFD22B1-050C-4AAF-B4C8-31256741016B}" presName="sibTrans" presStyleCnt="0"/>
      <dgm:spPr/>
    </dgm:pt>
    <dgm:pt modelId="{9F6CAC9C-22E0-43C8-8C94-6869285E5D46}" type="pres">
      <dgm:prSet presAssocID="{9207CFD3-BD71-4FCF-8911-62A5F5C564ED}" presName="node" presStyleLbl="node1" presStyleIdx="6" presStyleCnt="10">
        <dgm:presLayoutVars>
          <dgm:bulletEnabled val="1"/>
        </dgm:presLayoutVars>
      </dgm:prSet>
      <dgm:spPr/>
      <dgm:t>
        <a:bodyPr/>
        <a:lstStyle/>
        <a:p>
          <a:endParaRPr lang="en-AU"/>
        </a:p>
      </dgm:t>
    </dgm:pt>
    <dgm:pt modelId="{82C3A254-1821-4914-A3C6-86F40898B019}" type="pres">
      <dgm:prSet presAssocID="{8459AE81-1D75-425A-B0B6-B3C8CEB3BC36}" presName="sibTrans" presStyleCnt="0"/>
      <dgm:spPr/>
    </dgm:pt>
    <dgm:pt modelId="{9E0A79B3-9E87-4DBE-ACDF-E8EC9B060500}" type="pres">
      <dgm:prSet presAssocID="{03099A39-395E-4A6C-8F1F-26CAC441AB64}" presName="node" presStyleLbl="node1" presStyleIdx="7" presStyleCnt="10" custLinFactX="-100000" custLinFactY="15589" custLinFactNeighborX="-118774" custLinFactNeighborY="100000">
        <dgm:presLayoutVars>
          <dgm:bulletEnabled val="1"/>
        </dgm:presLayoutVars>
      </dgm:prSet>
      <dgm:spPr/>
      <dgm:t>
        <a:bodyPr/>
        <a:lstStyle/>
        <a:p>
          <a:endParaRPr lang="en-AU"/>
        </a:p>
      </dgm:t>
    </dgm:pt>
    <dgm:pt modelId="{BAC982D4-2AA1-4D71-976A-3A01F483DC8F}" type="pres">
      <dgm:prSet presAssocID="{3FFD9BDE-BB85-4249-A0C5-A9EC92D20BE2}" presName="sibTrans" presStyleCnt="0"/>
      <dgm:spPr/>
    </dgm:pt>
    <dgm:pt modelId="{E597DE11-640F-4523-BED1-DCAEC5CB8441}" type="pres">
      <dgm:prSet presAssocID="{ECF2A12C-4D10-42C2-BDD0-BB9C484A7D3F}" presName="node" presStyleLbl="node1" presStyleIdx="8" presStyleCnt="10" custLinFactY="-13123" custLinFactNeighborY="-100000">
        <dgm:presLayoutVars>
          <dgm:bulletEnabled val="1"/>
        </dgm:presLayoutVars>
      </dgm:prSet>
      <dgm:spPr/>
      <dgm:t>
        <a:bodyPr/>
        <a:lstStyle/>
        <a:p>
          <a:endParaRPr lang="en-AU"/>
        </a:p>
      </dgm:t>
    </dgm:pt>
    <dgm:pt modelId="{CDC7179B-A789-4AD7-B992-70F72C3F11BA}" type="pres">
      <dgm:prSet presAssocID="{0855CDB2-51E4-4C56-88BA-9368C7BD4DAD}" presName="sibTrans" presStyleCnt="0"/>
      <dgm:spPr/>
    </dgm:pt>
    <dgm:pt modelId="{F5C389F7-3EFB-485A-94A8-12B532CD1BD2}" type="pres">
      <dgm:prSet presAssocID="{47B7120B-7F9C-4182-96CA-17C99A940999}" presName="node" presStyleLbl="node1" presStyleIdx="9" presStyleCnt="10">
        <dgm:presLayoutVars>
          <dgm:bulletEnabled val="1"/>
        </dgm:presLayoutVars>
      </dgm:prSet>
      <dgm:spPr/>
      <dgm:t>
        <a:bodyPr/>
        <a:lstStyle/>
        <a:p>
          <a:endParaRPr lang="en-AU"/>
        </a:p>
      </dgm:t>
    </dgm:pt>
  </dgm:ptLst>
  <dgm:cxnLst>
    <dgm:cxn modelId="{B97F1E71-852C-4057-97D5-85BD568657EB}" type="presOf" srcId="{A6D2157D-205B-406C-96E8-54B83FF5886C}" destId="{391A199E-BF7B-4E8B-9531-065D0ECDD918}" srcOrd="0" destOrd="0" presId="urn:microsoft.com/office/officeart/2005/8/layout/default"/>
    <dgm:cxn modelId="{24DD6D11-045D-4AC6-B882-DB291A1E3D6D}" srcId="{30672BC1-8B73-4C5D-B08E-8C004CAF0751}" destId="{9207CFD3-BD71-4FCF-8911-62A5F5C564ED}" srcOrd="6" destOrd="0" parTransId="{F344D571-1816-4825-AD65-187F0C0060A9}" sibTransId="{8459AE81-1D75-425A-B0B6-B3C8CEB3BC36}"/>
    <dgm:cxn modelId="{15DE0747-0774-4239-9097-ACE052D6C4DD}" type="presOf" srcId="{2BD32A80-5FB2-41B6-ADE1-BB5ED2A933A2}" destId="{197FC40F-A72E-414F-8855-B23F12BEFFDB}" srcOrd="0" destOrd="0" presId="urn:microsoft.com/office/officeart/2005/8/layout/default"/>
    <dgm:cxn modelId="{146FFB60-4438-4A6D-A13F-FD0F9DDD0743}" type="presOf" srcId="{47B7120B-7F9C-4182-96CA-17C99A940999}" destId="{F5C389F7-3EFB-485A-94A8-12B532CD1BD2}" srcOrd="0" destOrd="0" presId="urn:microsoft.com/office/officeart/2005/8/layout/default"/>
    <dgm:cxn modelId="{8DFD5A55-273E-43D2-B5A4-A24FAA31F0C9}" type="presOf" srcId="{03099A39-395E-4A6C-8F1F-26CAC441AB64}" destId="{9E0A79B3-9E87-4DBE-ACDF-E8EC9B060500}" srcOrd="0" destOrd="0" presId="urn:microsoft.com/office/officeart/2005/8/layout/default"/>
    <dgm:cxn modelId="{8C98AF05-9B78-46B3-A0D6-93A30B455321}" srcId="{30672BC1-8B73-4C5D-B08E-8C004CAF0751}" destId="{A6D2157D-205B-406C-96E8-54B83FF5886C}" srcOrd="3" destOrd="0" parTransId="{B9A829E0-E74D-4C10-A077-51E3DCFFA083}" sibTransId="{18519073-B0B4-4B2A-9851-6A7E657E81BB}"/>
    <dgm:cxn modelId="{A755ABF8-9A5A-4FE2-8653-3AEE2C77871A}" srcId="{30672BC1-8B73-4C5D-B08E-8C004CAF0751}" destId="{9960F88F-AA27-4147-9241-01FD68702645}" srcOrd="5" destOrd="0" parTransId="{5ECB36DF-866E-4ADA-AE89-A7FE916C4161}" sibTransId="{CCFD22B1-050C-4AAF-B4C8-31256741016B}"/>
    <dgm:cxn modelId="{898EC25D-79B9-4377-82C8-BEE4F382D90B}" type="presOf" srcId="{30672BC1-8B73-4C5D-B08E-8C004CAF0751}" destId="{01EA1433-A782-424D-A512-52E4AAEA5E73}" srcOrd="0" destOrd="0" presId="urn:microsoft.com/office/officeart/2005/8/layout/default"/>
    <dgm:cxn modelId="{A5E47205-BBD1-4538-B99C-F50ACFA531E7}" srcId="{30672BC1-8B73-4C5D-B08E-8C004CAF0751}" destId="{6D509531-8AC1-460F-8A33-87F632128C42}" srcOrd="2" destOrd="0" parTransId="{750A31BD-1EC0-46FA-8783-4B49ADE04857}" sibTransId="{22A1E41D-2A48-4925-AB5A-9120FC7C951E}"/>
    <dgm:cxn modelId="{70FA6A56-0C15-41D4-9B3A-8CD316B135A8}" type="presOf" srcId="{ECF2A12C-4D10-42C2-BDD0-BB9C484A7D3F}" destId="{E597DE11-640F-4523-BED1-DCAEC5CB8441}" srcOrd="0" destOrd="0" presId="urn:microsoft.com/office/officeart/2005/8/layout/default"/>
    <dgm:cxn modelId="{74F24D58-6377-454C-8627-C21DBA9EF005}" type="presOf" srcId="{5407CB47-AD8D-4FD8-AA0A-607C7A3461DF}" destId="{1A8717E0-8B32-4A04-B565-AB1CAC3F8B61}" srcOrd="0" destOrd="0" presId="urn:microsoft.com/office/officeart/2005/8/layout/default"/>
    <dgm:cxn modelId="{F2625F22-37C1-4781-9C34-64B261B4AAB8}" type="presOf" srcId="{9960F88F-AA27-4147-9241-01FD68702645}" destId="{04D150CE-7A40-437E-866C-C6744145C70E}" srcOrd="0" destOrd="0" presId="urn:microsoft.com/office/officeart/2005/8/layout/default"/>
    <dgm:cxn modelId="{5DBD8FDB-43E5-4A96-8C35-B6A496BD7355}" srcId="{30672BC1-8B73-4C5D-B08E-8C004CAF0751}" destId="{ECF2A12C-4D10-42C2-BDD0-BB9C484A7D3F}" srcOrd="8" destOrd="0" parTransId="{1354C00B-8D7D-42B1-90E8-D1EA031ABF33}" sibTransId="{0855CDB2-51E4-4C56-88BA-9368C7BD4DAD}"/>
    <dgm:cxn modelId="{F84ADA7F-874D-43AA-8101-523CD3475518}" srcId="{30672BC1-8B73-4C5D-B08E-8C004CAF0751}" destId="{2BD32A80-5FB2-41B6-ADE1-BB5ED2A933A2}" srcOrd="4" destOrd="0" parTransId="{8A0C0F53-EF93-4971-8D6F-8ADDE848DFE8}" sibTransId="{28690359-C947-4683-B34F-61FD672BA394}"/>
    <dgm:cxn modelId="{BE2EEAFB-28C2-40C7-A1B3-32E3EB660FF7}" srcId="{30672BC1-8B73-4C5D-B08E-8C004CAF0751}" destId="{47B7120B-7F9C-4182-96CA-17C99A940999}" srcOrd="9" destOrd="0" parTransId="{073715AD-21DE-48EE-93DF-A847014BBBFE}" sibTransId="{DC5667B6-8F2C-4434-9F3C-B62113634FD4}"/>
    <dgm:cxn modelId="{834DCE15-BCFC-4918-9C80-AEC0CEF442F2}" srcId="{30672BC1-8B73-4C5D-B08E-8C004CAF0751}" destId="{5407CB47-AD8D-4FD8-AA0A-607C7A3461DF}" srcOrd="1" destOrd="0" parTransId="{CAB23294-AFAF-4862-8296-7E66B92462A9}" sibTransId="{A6B09408-9D4B-4554-9DDE-2158EF391C46}"/>
    <dgm:cxn modelId="{8F6978E3-8874-4104-AFD9-1ABA62C51FCA}" srcId="{30672BC1-8B73-4C5D-B08E-8C004CAF0751}" destId="{03099A39-395E-4A6C-8F1F-26CAC441AB64}" srcOrd="7" destOrd="0" parTransId="{91AF45FE-28E6-489D-8937-959B37C9F612}" sibTransId="{3FFD9BDE-BB85-4249-A0C5-A9EC92D20BE2}"/>
    <dgm:cxn modelId="{7C574BA1-939E-4D74-A44D-42773400B092}" type="presOf" srcId="{6D509531-8AC1-460F-8A33-87F632128C42}" destId="{90300F00-AFA9-464D-89D7-D8CA514E8C50}" srcOrd="0" destOrd="0" presId="urn:microsoft.com/office/officeart/2005/8/layout/default"/>
    <dgm:cxn modelId="{6E4E9BC7-8065-4B51-A04E-9C226E308C81}" srcId="{30672BC1-8B73-4C5D-B08E-8C004CAF0751}" destId="{698B983C-F9C5-44FF-9260-F95D95ADA65C}" srcOrd="0" destOrd="0" parTransId="{8E5CCA1B-2B85-4670-9AB8-A7C165434D38}" sibTransId="{EEC2EECB-1036-41CB-A119-8F49C7422D24}"/>
    <dgm:cxn modelId="{5F6C5D9B-066D-4AA9-BFA5-C43767107C7C}" type="presOf" srcId="{698B983C-F9C5-44FF-9260-F95D95ADA65C}" destId="{1E85D369-9103-4F42-B87F-C34D06BFD047}" srcOrd="0" destOrd="0" presId="urn:microsoft.com/office/officeart/2005/8/layout/default"/>
    <dgm:cxn modelId="{5A075740-282B-4D95-8CE5-382DDDE62E06}" type="presOf" srcId="{9207CFD3-BD71-4FCF-8911-62A5F5C564ED}" destId="{9F6CAC9C-22E0-43C8-8C94-6869285E5D46}" srcOrd="0" destOrd="0" presId="urn:microsoft.com/office/officeart/2005/8/layout/default"/>
    <dgm:cxn modelId="{CC08212C-A193-45C0-AD99-9DE09D627C97}" type="presParOf" srcId="{01EA1433-A782-424D-A512-52E4AAEA5E73}" destId="{1E85D369-9103-4F42-B87F-C34D06BFD047}" srcOrd="0" destOrd="0" presId="urn:microsoft.com/office/officeart/2005/8/layout/default"/>
    <dgm:cxn modelId="{3CD6D371-F5CA-4C95-9846-6547E908D1F4}" type="presParOf" srcId="{01EA1433-A782-424D-A512-52E4AAEA5E73}" destId="{823C70CD-3B39-4BEE-89DE-5E3AB4AF313D}" srcOrd="1" destOrd="0" presId="urn:microsoft.com/office/officeart/2005/8/layout/default"/>
    <dgm:cxn modelId="{F2ED2686-BECB-44C2-AD70-4B11F820C411}" type="presParOf" srcId="{01EA1433-A782-424D-A512-52E4AAEA5E73}" destId="{1A8717E0-8B32-4A04-B565-AB1CAC3F8B61}" srcOrd="2" destOrd="0" presId="urn:microsoft.com/office/officeart/2005/8/layout/default"/>
    <dgm:cxn modelId="{E284C7F0-1DEB-40A5-9821-160DDF2B6604}" type="presParOf" srcId="{01EA1433-A782-424D-A512-52E4AAEA5E73}" destId="{37CB8BE2-5FC1-45ED-830A-DCC91E474723}" srcOrd="3" destOrd="0" presId="urn:microsoft.com/office/officeart/2005/8/layout/default"/>
    <dgm:cxn modelId="{EA7D87BD-B25C-4B28-B300-5F5AA9812994}" type="presParOf" srcId="{01EA1433-A782-424D-A512-52E4AAEA5E73}" destId="{90300F00-AFA9-464D-89D7-D8CA514E8C50}" srcOrd="4" destOrd="0" presId="urn:microsoft.com/office/officeart/2005/8/layout/default"/>
    <dgm:cxn modelId="{245C9B57-DC97-42F7-AF8B-42190ECCC2D2}" type="presParOf" srcId="{01EA1433-A782-424D-A512-52E4AAEA5E73}" destId="{815813A0-EA2F-4C33-8BEC-C11BFCE95203}" srcOrd="5" destOrd="0" presId="urn:microsoft.com/office/officeart/2005/8/layout/default"/>
    <dgm:cxn modelId="{EF6EA28E-6BE0-43C6-B5AA-1B70C24A8642}" type="presParOf" srcId="{01EA1433-A782-424D-A512-52E4AAEA5E73}" destId="{391A199E-BF7B-4E8B-9531-065D0ECDD918}" srcOrd="6" destOrd="0" presId="urn:microsoft.com/office/officeart/2005/8/layout/default"/>
    <dgm:cxn modelId="{885F6B1F-90C7-4F5D-BD2C-A7634C4806AF}" type="presParOf" srcId="{01EA1433-A782-424D-A512-52E4AAEA5E73}" destId="{26173496-1E64-4C4C-BDC8-58587DFC8D8E}" srcOrd="7" destOrd="0" presId="urn:microsoft.com/office/officeart/2005/8/layout/default"/>
    <dgm:cxn modelId="{8CF040A5-176E-48B3-8677-8D64FD6E2E61}" type="presParOf" srcId="{01EA1433-A782-424D-A512-52E4AAEA5E73}" destId="{197FC40F-A72E-414F-8855-B23F12BEFFDB}" srcOrd="8" destOrd="0" presId="urn:microsoft.com/office/officeart/2005/8/layout/default"/>
    <dgm:cxn modelId="{E9BE69A7-2C07-4F13-A8DB-C7907062C39B}" type="presParOf" srcId="{01EA1433-A782-424D-A512-52E4AAEA5E73}" destId="{6AFFF755-88F1-40F9-8E0C-52F6A334E488}" srcOrd="9" destOrd="0" presId="urn:microsoft.com/office/officeart/2005/8/layout/default"/>
    <dgm:cxn modelId="{AF4C8981-F7CB-4768-A180-26D9EFD328D6}" type="presParOf" srcId="{01EA1433-A782-424D-A512-52E4AAEA5E73}" destId="{04D150CE-7A40-437E-866C-C6744145C70E}" srcOrd="10" destOrd="0" presId="urn:microsoft.com/office/officeart/2005/8/layout/default"/>
    <dgm:cxn modelId="{660868EC-C9A9-45C8-8DB2-8DBEE7F89F66}" type="presParOf" srcId="{01EA1433-A782-424D-A512-52E4AAEA5E73}" destId="{ACA8C333-C0FC-4280-BB77-B2E805240E89}" srcOrd="11" destOrd="0" presId="urn:microsoft.com/office/officeart/2005/8/layout/default"/>
    <dgm:cxn modelId="{B746F317-BA92-4CC4-8C5F-A11B1C813EA2}" type="presParOf" srcId="{01EA1433-A782-424D-A512-52E4AAEA5E73}" destId="{9F6CAC9C-22E0-43C8-8C94-6869285E5D46}" srcOrd="12" destOrd="0" presId="urn:microsoft.com/office/officeart/2005/8/layout/default"/>
    <dgm:cxn modelId="{3F04AC02-500D-4821-A615-7083B71AF017}" type="presParOf" srcId="{01EA1433-A782-424D-A512-52E4AAEA5E73}" destId="{82C3A254-1821-4914-A3C6-86F40898B019}" srcOrd="13" destOrd="0" presId="urn:microsoft.com/office/officeart/2005/8/layout/default"/>
    <dgm:cxn modelId="{CEB6B8F1-F7E3-4586-AD60-B704617E5A32}" type="presParOf" srcId="{01EA1433-A782-424D-A512-52E4AAEA5E73}" destId="{9E0A79B3-9E87-4DBE-ACDF-E8EC9B060500}" srcOrd="14" destOrd="0" presId="urn:microsoft.com/office/officeart/2005/8/layout/default"/>
    <dgm:cxn modelId="{1EAFDA35-7A2E-458E-9841-438CEA2FBC68}" type="presParOf" srcId="{01EA1433-A782-424D-A512-52E4AAEA5E73}" destId="{BAC982D4-2AA1-4D71-976A-3A01F483DC8F}" srcOrd="15" destOrd="0" presId="urn:microsoft.com/office/officeart/2005/8/layout/default"/>
    <dgm:cxn modelId="{2DAA2A36-3786-4941-9326-71A5F5FA41C0}" type="presParOf" srcId="{01EA1433-A782-424D-A512-52E4AAEA5E73}" destId="{E597DE11-640F-4523-BED1-DCAEC5CB8441}" srcOrd="16" destOrd="0" presId="urn:microsoft.com/office/officeart/2005/8/layout/default"/>
    <dgm:cxn modelId="{9EA5B7A5-E137-45AB-A2C8-3631C59845AF}" type="presParOf" srcId="{01EA1433-A782-424D-A512-52E4AAEA5E73}" destId="{CDC7179B-A789-4AD7-B992-70F72C3F11BA}" srcOrd="17" destOrd="0" presId="urn:microsoft.com/office/officeart/2005/8/layout/default"/>
    <dgm:cxn modelId="{ECCC119C-33B7-4426-A523-E11DAD7331FD}" type="presParOf" srcId="{01EA1433-A782-424D-A512-52E4AAEA5E73}" destId="{F5C389F7-3EFB-485A-94A8-12B532CD1BD2}" srcOrd="18" destOrd="0" presId="urn:microsoft.com/office/officeart/2005/8/layout/defaul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85D369-9103-4F42-B87F-C34D06BFD047}">
      <dsp:nvSpPr>
        <dsp:cNvPr id="0" name=""/>
        <dsp:cNvSpPr/>
      </dsp:nvSpPr>
      <dsp:spPr>
        <a:xfrm>
          <a:off x="2195504" y="517514"/>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Percentage of Market Share</a:t>
          </a:r>
          <a:endParaRPr lang="en-AU" sz="2000" kern="1200" dirty="0"/>
        </a:p>
      </dsp:txBody>
      <dsp:txXfrm>
        <a:off x="2195504" y="517514"/>
        <a:ext cx="2019002" cy="1211401"/>
      </dsp:txXfrm>
    </dsp:sp>
    <dsp:sp modelId="{1A8717E0-8B32-4A04-B565-AB1CAC3F8B61}">
      <dsp:nvSpPr>
        <dsp:cNvPr id="0" name=""/>
        <dsp:cNvSpPr/>
      </dsp:nvSpPr>
      <dsp:spPr>
        <a:xfrm>
          <a:off x="1" y="520555"/>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Net Profit</a:t>
          </a:r>
          <a:endParaRPr lang="en-AU" sz="2000" kern="1200" dirty="0"/>
        </a:p>
      </dsp:txBody>
      <dsp:txXfrm>
        <a:off x="1" y="520555"/>
        <a:ext cx="2019002" cy="1211401"/>
      </dsp:txXfrm>
    </dsp:sp>
    <dsp:sp modelId="{90300F00-AFA9-464D-89D7-D8CA514E8C50}">
      <dsp:nvSpPr>
        <dsp:cNvPr id="0" name=""/>
        <dsp:cNvSpPr/>
      </dsp:nvSpPr>
      <dsp:spPr>
        <a:xfrm>
          <a:off x="4444350" y="490052"/>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Rate of Productivity Growth</a:t>
          </a:r>
          <a:endParaRPr lang="en-AU" sz="2000" kern="1200" dirty="0"/>
        </a:p>
      </dsp:txBody>
      <dsp:txXfrm>
        <a:off x="4444350" y="490052"/>
        <a:ext cx="2019002" cy="1211401"/>
      </dsp:txXfrm>
    </dsp:sp>
    <dsp:sp modelId="{391A199E-BF7B-4E8B-9531-065D0ECDD918}">
      <dsp:nvSpPr>
        <dsp:cNvPr id="0" name=""/>
        <dsp:cNvSpPr/>
      </dsp:nvSpPr>
      <dsp:spPr>
        <a:xfrm>
          <a:off x="6665252" y="490052"/>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Number of Sales</a:t>
          </a:r>
          <a:endParaRPr lang="en-AU" sz="2000" kern="1200" dirty="0"/>
        </a:p>
      </dsp:txBody>
      <dsp:txXfrm>
        <a:off x="6665252" y="490052"/>
        <a:ext cx="2019002" cy="1211401"/>
      </dsp:txXfrm>
    </dsp:sp>
    <dsp:sp modelId="{197FC40F-A72E-414F-8855-B23F12BEFFDB}">
      <dsp:nvSpPr>
        <dsp:cNvPr id="0" name=""/>
        <dsp:cNvSpPr/>
      </dsp:nvSpPr>
      <dsp:spPr>
        <a:xfrm>
          <a:off x="6667797" y="1874837"/>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Results of Staff Satisfaction Survey</a:t>
          </a:r>
          <a:endParaRPr lang="en-AU" sz="2000" kern="1200" dirty="0"/>
        </a:p>
      </dsp:txBody>
      <dsp:txXfrm>
        <a:off x="6667797" y="1874837"/>
        <a:ext cx="2019002" cy="1211401"/>
      </dsp:txXfrm>
    </dsp:sp>
    <dsp:sp modelId="{04D150CE-7A40-437E-866C-C6744145C70E}">
      <dsp:nvSpPr>
        <dsp:cNvPr id="0" name=""/>
        <dsp:cNvSpPr/>
      </dsp:nvSpPr>
      <dsp:spPr>
        <a:xfrm>
          <a:off x="0" y="1946273"/>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Results of Customer Satisfaction Survey</a:t>
          </a:r>
          <a:endParaRPr lang="en-AU" sz="2000" kern="1200" dirty="0"/>
        </a:p>
      </dsp:txBody>
      <dsp:txXfrm>
        <a:off x="0" y="1946273"/>
        <a:ext cx="2019002" cy="1211401"/>
      </dsp:txXfrm>
    </dsp:sp>
    <dsp:sp modelId="{9F6CAC9C-22E0-43C8-8C94-6869285E5D46}">
      <dsp:nvSpPr>
        <dsp:cNvPr id="0" name=""/>
        <dsp:cNvSpPr/>
      </dsp:nvSpPr>
      <dsp:spPr>
        <a:xfrm>
          <a:off x="4444350" y="1903353"/>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Level of Staff Turnover</a:t>
          </a:r>
          <a:endParaRPr lang="en-AU" sz="2000" kern="1200" dirty="0"/>
        </a:p>
      </dsp:txBody>
      <dsp:txXfrm>
        <a:off x="4444350" y="1903353"/>
        <a:ext cx="2019002" cy="1211401"/>
      </dsp:txXfrm>
    </dsp:sp>
    <dsp:sp modelId="{9E0A79B3-9E87-4DBE-ACDF-E8EC9B060500}">
      <dsp:nvSpPr>
        <dsp:cNvPr id="0" name=""/>
        <dsp:cNvSpPr/>
      </dsp:nvSpPr>
      <dsp:spPr>
        <a:xfrm>
          <a:off x="2248200" y="3303600"/>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Level of Wastage</a:t>
          </a:r>
          <a:endParaRPr lang="en-AU" sz="2000" kern="1200" dirty="0"/>
        </a:p>
      </dsp:txBody>
      <dsp:txXfrm>
        <a:off x="2248200" y="3303600"/>
        <a:ext cx="2019002" cy="1211401"/>
      </dsp:txXfrm>
    </dsp:sp>
    <dsp:sp modelId="{E597DE11-640F-4523-BED1-DCAEC5CB8441}">
      <dsp:nvSpPr>
        <dsp:cNvPr id="0" name=""/>
        <dsp:cNvSpPr/>
      </dsp:nvSpPr>
      <dsp:spPr>
        <a:xfrm>
          <a:off x="2223447" y="1946281"/>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Number of Customer Complaints</a:t>
          </a:r>
          <a:endParaRPr lang="en-AU" sz="2000" kern="1200" dirty="0"/>
        </a:p>
      </dsp:txBody>
      <dsp:txXfrm>
        <a:off x="2223447" y="1946281"/>
        <a:ext cx="2019002" cy="1211401"/>
      </dsp:txXfrm>
    </dsp:sp>
    <dsp:sp modelId="{F5C389F7-3EFB-485A-94A8-12B532CD1BD2}">
      <dsp:nvSpPr>
        <dsp:cNvPr id="0" name=""/>
        <dsp:cNvSpPr/>
      </dsp:nvSpPr>
      <dsp:spPr>
        <a:xfrm>
          <a:off x="4444350" y="3316655"/>
          <a:ext cx="2019002" cy="121140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AU" sz="2000" kern="1200" dirty="0" smtClean="0"/>
            <a:t>Number of Workplace Accidents</a:t>
          </a:r>
          <a:endParaRPr lang="en-AU" sz="2000" kern="1200" dirty="0"/>
        </a:p>
      </dsp:txBody>
      <dsp:txXfrm>
        <a:off x="4444350" y="3316655"/>
        <a:ext cx="2019002" cy="121140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8A0B264-BBC6-40A8-A791-70C9CB0F74FF}" type="datetimeFigureOut">
              <a:rPr lang="en-US" smtClean="0"/>
              <a:pPr/>
              <a:t>1/19/2011</a:t>
            </a:fld>
            <a:endParaRPr lang="en-AU"/>
          </a:p>
        </p:txBody>
      </p:sp>
      <p:sp>
        <p:nvSpPr>
          <p:cNvPr id="2" name="Footer Placeholder 1"/>
          <p:cNvSpPr>
            <a:spLocks noGrp="1"/>
          </p:cNvSpPr>
          <p:nvPr>
            <p:ph type="ftr" sz="quarter" idx="11"/>
          </p:nvPr>
        </p:nvSpPr>
        <p:spPr/>
        <p:txBody>
          <a:bodyPr/>
          <a:lstStyle/>
          <a:p>
            <a:endParaRPr lang="en-AU"/>
          </a:p>
        </p:txBody>
      </p:sp>
      <p:sp>
        <p:nvSpPr>
          <p:cNvPr id="15" name="Slide Number Placeholder 14"/>
          <p:cNvSpPr>
            <a:spLocks noGrp="1"/>
          </p:cNvSpPr>
          <p:nvPr>
            <p:ph type="sldNum" sz="quarter" idx="12"/>
          </p:nvPr>
        </p:nvSpPr>
        <p:spPr>
          <a:xfrm>
            <a:off x="8229600" y="6473952"/>
            <a:ext cx="758952" cy="246888"/>
          </a:xfrm>
        </p:spPr>
        <p:txBody>
          <a:bodyPr/>
          <a:lstStyle/>
          <a:p>
            <a:fld id="{34571F60-CF57-4005-873F-A4D89ABA654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A0B264-BBC6-40A8-A791-70C9CB0F74FF}" type="datetimeFigureOut">
              <a:rPr lang="en-US" smtClean="0"/>
              <a:pPr/>
              <a:t>1/19/2011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8A0B264-BBC6-40A8-A791-70C9CB0F74FF}" type="datetimeFigureOut">
              <a:rPr lang="en-US" smtClean="0"/>
              <a:pPr/>
              <a:t>1/19/2011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8A0B264-BBC6-40A8-A791-70C9CB0F74FF}" type="datetimeFigureOut">
              <a:rPr lang="en-US" smtClean="0"/>
              <a:pPr/>
              <a:t>1/19/2011</a:t>
            </a:fld>
            <a:endParaRPr lang="en-AU"/>
          </a:p>
        </p:txBody>
      </p:sp>
      <p:sp>
        <p:nvSpPr>
          <p:cNvPr id="19" name="Footer Placeholder 18"/>
          <p:cNvSpPr>
            <a:spLocks noGrp="1"/>
          </p:cNvSpPr>
          <p:nvPr>
            <p:ph type="ftr" sz="quarter" idx="11"/>
          </p:nvPr>
        </p:nvSpPr>
        <p:spPr>
          <a:xfrm>
            <a:off x="3581400" y="76200"/>
            <a:ext cx="2895600" cy="288925"/>
          </a:xfrm>
        </p:spPr>
        <p:txBody>
          <a:bodyPr/>
          <a:lstStyle/>
          <a:p>
            <a:endParaRPr lang="en-AU"/>
          </a:p>
        </p:txBody>
      </p:sp>
      <p:sp>
        <p:nvSpPr>
          <p:cNvPr id="16" name="Slide Number Placeholder 15"/>
          <p:cNvSpPr>
            <a:spLocks noGrp="1"/>
          </p:cNvSpPr>
          <p:nvPr>
            <p:ph type="sldNum" sz="quarter" idx="12"/>
          </p:nvPr>
        </p:nvSpPr>
        <p:spPr>
          <a:xfrm>
            <a:off x="8229600" y="6473952"/>
            <a:ext cx="758952" cy="246888"/>
          </a:xfrm>
        </p:spPr>
        <p:txBody>
          <a:bodyPr/>
          <a:lstStyle/>
          <a:p>
            <a:fld id="{34571F60-CF57-4005-873F-A4D89ABA6547}"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8A0B264-BBC6-40A8-A791-70C9CB0F74FF}" type="datetimeFigureOut">
              <a:rPr lang="en-US" smtClean="0"/>
              <a:pPr/>
              <a:t>1/19/2011</a:t>
            </a:fld>
            <a:endParaRPr lang="en-AU"/>
          </a:p>
        </p:txBody>
      </p:sp>
      <p:sp>
        <p:nvSpPr>
          <p:cNvPr id="11" name="Footer Placeholder 10"/>
          <p:cNvSpPr>
            <a:spLocks noGrp="1"/>
          </p:cNvSpPr>
          <p:nvPr>
            <p:ph type="ftr" sz="quarter" idx="11"/>
          </p:nvPr>
        </p:nvSpPr>
        <p:spPr/>
        <p:txBody>
          <a:bodyPr/>
          <a:lstStyle/>
          <a:p>
            <a:endParaRPr lang="en-AU"/>
          </a:p>
        </p:txBody>
      </p:sp>
      <p:sp>
        <p:nvSpPr>
          <p:cNvPr id="16" name="Slide Number Placeholder 15"/>
          <p:cNvSpPr>
            <a:spLocks noGrp="1"/>
          </p:cNvSpPr>
          <p:nvPr>
            <p:ph type="sldNum" sz="quarter" idx="12"/>
          </p:nvPr>
        </p:nvSpPr>
        <p:spPr/>
        <p:txBody>
          <a:bodyPr/>
          <a:lstStyle/>
          <a:p>
            <a:fld id="{34571F60-CF57-4005-873F-A4D89ABA6547}" type="slidenum">
              <a:rPr lang="en-AU" smtClean="0"/>
              <a:pPr/>
              <a:t>‹#›</a:t>
            </a:fld>
            <a:endParaRPr lang="en-AU"/>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78A0B264-BBC6-40A8-A791-70C9CB0F74FF}" type="datetimeFigureOut">
              <a:rPr lang="en-US" smtClean="0"/>
              <a:pPr/>
              <a:t>1/19/2011</a:t>
            </a:fld>
            <a:endParaRPr lang="en-AU"/>
          </a:p>
        </p:txBody>
      </p:sp>
      <p:sp>
        <p:nvSpPr>
          <p:cNvPr id="10" name="Footer Placeholder 9"/>
          <p:cNvSpPr>
            <a:spLocks noGrp="1"/>
          </p:cNvSpPr>
          <p:nvPr>
            <p:ph type="ftr" sz="quarter" idx="11"/>
          </p:nvPr>
        </p:nvSpPr>
        <p:spPr/>
        <p:txBody>
          <a:bodyPr/>
          <a:lstStyle/>
          <a:p>
            <a:endParaRPr lang="en-AU"/>
          </a:p>
        </p:txBody>
      </p:sp>
      <p:sp>
        <p:nvSpPr>
          <p:cNvPr id="31" name="Slide Number Placeholder 30"/>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78A0B264-BBC6-40A8-A791-70C9CB0F74FF}" type="datetimeFigureOut">
              <a:rPr lang="en-US" smtClean="0"/>
              <a:pPr/>
              <a:t>1/19/2011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229600" y="6477000"/>
            <a:ext cx="762000" cy="246888"/>
          </a:xfrm>
        </p:spPr>
        <p:txBody>
          <a:bodyPr/>
          <a:lstStyle/>
          <a:p>
            <a:fld id="{34571F60-CF57-4005-873F-A4D89ABA6547}" type="slidenum">
              <a:rPr lang="en-AU" smtClean="0"/>
              <a:pPr/>
              <a:t>‹#›</a:t>
            </a:fld>
            <a:endParaRPr lang="en-AU"/>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8A0B264-BBC6-40A8-A791-70C9CB0F74FF}" type="datetimeFigureOut">
              <a:rPr lang="en-US" smtClean="0"/>
              <a:pPr/>
              <a:t>1/19/2011</a:t>
            </a:fld>
            <a:endParaRPr lang="en-AU"/>
          </a:p>
        </p:txBody>
      </p:sp>
      <p:sp>
        <p:nvSpPr>
          <p:cNvPr id="21" name="Footer Placeholder 20"/>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8A0B264-BBC6-40A8-A791-70C9CB0F74FF}" type="datetimeFigureOut">
              <a:rPr lang="en-US" smtClean="0"/>
              <a:pPr/>
              <a:t>1/19/2011</a:t>
            </a:fld>
            <a:endParaRPr lang="en-AU"/>
          </a:p>
        </p:txBody>
      </p:sp>
      <p:sp>
        <p:nvSpPr>
          <p:cNvPr id="24" name="Footer Placeholder 23"/>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78A0B264-BBC6-40A8-A791-70C9CB0F74FF}" type="datetimeFigureOut">
              <a:rPr lang="en-US" smtClean="0"/>
              <a:pPr/>
              <a:t>1/19/2011</a:t>
            </a:fld>
            <a:endParaRPr lang="en-AU"/>
          </a:p>
        </p:txBody>
      </p:sp>
      <p:sp>
        <p:nvSpPr>
          <p:cNvPr id="29" name="Footer Placeholder 28"/>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4571F60-CF57-4005-873F-A4D89ABA6547}"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78A0B264-BBC6-40A8-A791-70C9CB0F74FF}" type="datetimeFigureOut">
              <a:rPr lang="en-US" smtClean="0"/>
              <a:pPr/>
              <a:t>1/19/2011</a:t>
            </a:fld>
            <a:endParaRPr lang="en-AU"/>
          </a:p>
        </p:txBody>
      </p:sp>
      <p:sp>
        <p:nvSpPr>
          <p:cNvPr id="5" name="Footer Placeholder 4"/>
          <p:cNvSpPr>
            <a:spLocks noGrp="1"/>
          </p:cNvSpPr>
          <p:nvPr>
            <p:ph type="ftr" sz="quarter" idx="11"/>
          </p:nvPr>
        </p:nvSpPr>
        <p:spPr/>
        <p:txBody>
          <a:bodyPr/>
          <a:lstStyle/>
          <a:p>
            <a:endParaRPr lang="en-AU"/>
          </a:p>
        </p:txBody>
      </p:sp>
      <p:sp>
        <p:nvSpPr>
          <p:cNvPr id="31" name="Slide Number Placeholder 30"/>
          <p:cNvSpPr>
            <a:spLocks noGrp="1"/>
          </p:cNvSpPr>
          <p:nvPr>
            <p:ph type="sldNum" sz="quarter" idx="12"/>
          </p:nvPr>
        </p:nvSpPr>
        <p:spPr/>
        <p:txBody>
          <a:bodyPr/>
          <a:lstStyle/>
          <a:p>
            <a:fld id="{34571F60-CF57-4005-873F-A4D89ABA6547}" type="slidenum">
              <a:rPr lang="en-AU" smtClean="0"/>
              <a:pPr/>
              <a:t>‹#›</a:t>
            </a:fld>
            <a:endParaRPr lang="en-AU"/>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8A0B264-BBC6-40A8-A791-70C9CB0F74FF}" type="datetimeFigureOut">
              <a:rPr lang="en-US" smtClean="0"/>
              <a:pPr/>
              <a:t>1/19/2011</a:t>
            </a:fld>
            <a:endParaRPr lang="en-AU"/>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AU"/>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4571F60-CF57-4005-873F-A4D89ABA6547}" type="slidenum">
              <a:rPr lang="en-AU" smtClean="0"/>
              <a:pPr/>
              <a:t>‹#›</a:t>
            </a:fld>
            <a:endParaRPr lang="en-AU"/>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Performance Indicators</a:t>
            </a:r>
            <a:endParaRPr lang="en-AU" dirty="0"/>
          </a:p>
        </p:txBody>
      </p:sp>
      <p:sp>
        <p:nvSpPr>
          <p:cNvPr id="3" name="Subtitle 2"/>
          <p:cNvSpPr>
            <a:spLocks noGrp="1"/>
          </p:cNvSpPr>
          <p:nvPr>
            <p:ph type="subTitle" idx="1"/>
          </p:nvPr>
        </p:nvSpPr>
        <p:spPr/>
        <p:txBody>
          <a:bodyPr/>
          <a:lstStyle/>
          <a:p>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Customer Satisfaction</a:t>
            </a:r>
            <a:endParaRPr lang="en-AU" dirty="0"/>
          </a:p>
        </p:txBody>
      </p:sp>
      <p:sp>
        <p:nvSpPr>
          <p:cNvPr id="3" name="Content Placeholder 2"/>
          <p:cNvSpPr>
            <a:spLocks noGrp="1"/>
          </p:cNvSpPr>
          <p:nvPr>
            <p:ph idx="1"/>
          </p:nvPr>
        </p:nvSpPr>
        <p:spPr/>
        <p:txBody>
          <a:bodyPr/>
          <a:lstStyle/>
          <a:p>
            <a:r>
              <a:rPr lang="en-AU" dirty="0" smtClean="0"/>
              <a:t>Customer satisfaction is the degree to which an organisation’s performance meets a customer’s expectations.</a:t>
            </a:r>
          </a:p>
          <a:p>
            <a:endParaRPr lang="en-AU" dirty="0" smtClean="0"/>
          </a:p>
          <a:p>
            <a:r>
              <a:rPr lang="en-AU" dirty="0" smtClean="0"/>
              <a:t>Two indicators of this are:</a:t>
            </a:r>
          </a:p>
          <a:p>
            <a:pPr lvl="2"/>
            <a:r>
              <a:rPr lang="en-AU" dirty="0" smtClean="0"/>
              <a:t>1. Results of a customer satisfaction survey; and</a:t>
            </a:r>
          </a:p>
          <a:p>
            <a:pPr lvl="2"/>
            <a:r>
              <a:rPr lang="en-AU" dirty="0" smtClean="0"/>
              <a:t>2. Number of customer complaints.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100" dirty="0" smtClean="0"/>
              <a:t>Results of a Customer Satisfaction survey</a:t>
            </a:r>
            <a:endParaRPr lang="en-AU" sz="3100" dirty="0"/>
          </a:p>
        </p:txBody>
      </p:sp>
      <p:sp>
        <p:nvSpPr>
          <p:cNvPr id="3" name="Content Placeholder 2"/>
          <p:cNvSpPr>
            <a:spLocks noGrp="1"/>
          </p:cNvSpPr>
          <p:nvPr>
            <p:ph idx="1"/>
          </p:nvPr>
        </p:nvSpPr>
        <p:spPr/>
        <p:txBody>
          <a:bodyPr/>
          <a:lstStyle/>
          <a:p>
            <a:r>
              <a:rPr lang="en-AU" dirty="0" smtClean="0"/>
              <a:t>Results of a customer satisfaction survey will indicate how satisfied or dissatisfied customers are with the performance of the LSO.</a:t>
            </a:r>
          </a:p>
          <a:p>
            <a:endParaRPr lang="en-AU" dirty="0" smtClean="0"/>
          </a:p>
          <a:p>
            <a:r>
              <a:rPr lang="en-AU" b="1" u="sng" dirty="0" smtClean="0"/>
              <a:t>BE CAREFUL</a:t>
            </a:r>
            <a:r>
              <a:rPr lang="en-AU" dirty="0" smtClean="0"/>
              <a:t>.  </a:t>
            </a:r>
            <a:r>
              <a:rPr lang="en-AU" dirty="0" smtClean="0"/>
              <a:t>T</a:t>
            </a:r>
            <a:r>
              <a:rPr lang="en-AU" dirty="0" smtClean="0"/>
              <a:t>he </a:t>
            </a:r>
            <a:r>
              <a:rPr lang="en-AU" i="1" dirty="0" smtClean="0"/>
              <a:t>survey is not the indicator.</a:t>
            </a:r>
            <a:r>
              <a:rPr lang="en-AU" dirty="0" smtClean="0"/>
              <a:t>  It is simply a tool used to measure.  The indicator is the RESULTS.</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Number of Customer Complaints</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This indicates the number of customers who are so unsatisfied with an organisations performance that they take time to complain.</a:t>
            </a:r>
          </a:p>
          <a:p>
            <a:endParaRPr lang="en-AU" dirty="0" smtClean="0"/>
          </a:p>
          <a:p>
            <a:r>
              <a:rPr lang="en-AU" dirty="0" smtClean="0"/>
              <a:t>Whilst organisations will not want any customers complaining, it is important to consider the total number of customers a LSO is dealing with.</a:t>
            </a:r>
          </a:p>
          <a:p>
            <a:endParaRPr lang="en-AU" dirty="0" smtClean="0"/>
          </a:p>
          <a:p>
            <a:r>
              <a:rPr lang="en-AU" dirty="0" smtClean="0"/>
              <a:t>Some LSO’s are also concerned with the number of customer complaints that are positively resolved.</a:t>
            </a: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Staff Satisfaction</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LSO’s are concerned with the level of staff satisfaction for a number of reasons including:</a:t>
            </a:r>
          </a:p>
          <a:p>
            <a:pPr>
              <a:buNone/>
            </a:pPr>
            <a:r>
              <a:rPr lang="en-AU" dirty="0" smtClean="0"/>
              <a:t>		</a:t>
            </a:r>
            <a:r>
              <a:rPr lang="en-AU" sz="2400" dirty="0" smtClean="0"/>
              <a:t>- Reducing the costs associated with staff leaving an organisation </a:t>
            </a:r>
            <a:r>
              <a:rPr lang="en-AU" sz="2400" dirty="0" err="1" smtClean="0"/>
              <a:t>eg</a:t>
            </a:r>
            <a:r>
              <a:rPr lang="en-AU" sz="2400" dirty="0" smtClean="0"/>
              <a:t> rehiring and training new staff etc.</a:t>
            </a:r>
          </a:p>
          <a:p>
            <a:pPr>
              <a:buNone/>
            </a:pPr>
            <a:r>
              <a:rPr lang="en-AU" sz="2400" dirty="0" smtClean="0"/>
              <a:t>	</a:t>
            </a:r>
            <a:r>
              <a:rPr lang="en-AU" sz="2400" dirty="0" smtClean="0"/>
              <a:t>	- Reducing the costs and productivity lost due to high absenteeism</a:t>
            </a:r>
          </a:p>
          <a:p>
            <a:pPr>
              <a:buNone/>
            </a:pPr>
            <a:r>
              <a:rPr lang="en-AU" sz="2400" dirty="0" smtClean="0"/>
              <a:t>	</a:t>
            </a:r>
            <a:r>
              <a:rPr lang="en-AU" sz="2400" dirty="0" smtClean="0"/>
              <a:t>	- Improving the efficiency and effectiveness of employees.</a:t>
            </a:r>
          </a:p>
          <a:p>
            <a:pPr>
              <a:buNone/>
            </a:pPr>
            <a:r>
              <a:rPr lang="en-AU" sz="2400" dirty="0" smtClean="0"/>
              <a:t>	</a:t>
            </a:r>
            <a:r>
              <a:rPr lang="en-AU" sz="2400" dirty="0" smtClean="0"/>
              <a:t>	- Maintaining a positive culture in the organisation.</a:t>
            </a:r>
            <a:endParaRPr lang="en-AU" sz="2400" dirty="0" smtClean="0"/>
          </a:p>
          <a:p>
            <a:pPr>
              <a:buNone/>
            </a:pPr>
            <a:endParaRPr lang="en-AU" sz="2400" dirty="0" smtClean="0"/>
          </a:p>
          <a:p>
            <a:r>
              <a:rPr lang="en-AU" dirty="0" smtClean="0"/>
              <a:t>There are two main indicators of staff satisfaction:</a:t>
            </a:r>
          </a:p>
          <a:p>
            <a:pPr>
              <a:buNone/>
            </a:pPr>
            <a:r>
              <a:rPr lang="en-AU" dirty="0" smtClean="0"/>
              <a:t>	</a:t>
            </a:r>
            <a:r>
              <a:rPr lang="en-AU" dirty="0" smtClean="0"/>
              <a:t>	</a:t>
            </a:r>
            <a:r>
              <a:rPr lang="en-AU" sz="2400" dirty="0" smtClean="0"/>
              <a:t>1. Results of a staff satisfaction survey; and</a:t>
            </a:r>
          </a:p>
          <a:p>
            <a:pPr>
              <a:buNone/>
            </a:pPr>
            <a:r>
              <a:rPr lang="en-AU" sz="2400" dirty="0" smtClean="0"/>
              <a:t>	</a:t>
            </a:r>
            <a:r>
              <a:rPr lang="en-AU" sz="2400" dirty="0" smtClean="0"/>
              <a:t>	2. Level of staff turnover.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Results of a </a:t>
            </a:r>
            <a:r>
              <a:rPr lang="en-AU" dirty="0" smtClean="0"/>
              <a:t>staff </a:t>
            </a:r>
            <a:r>
              <a:rPr lang="en-AU" dirty="0" smtClean="0"/>
              <a:t>Satisfaction survey</a:t>
            </a:r>
            <a:endParaRPr lang="en-AU" dirty="0"/>
          </a:p>
        </p:txBody>
      </p:sp>
      <p:sp>
        <p:nvSpPr>
          <p:cNvPr id="3" name="Content Placeholder 2"/>
          <p:cNvSpPr>
            <a:spLocks noGrp="1"/>
          </p:cNvSpPr>
          <p:nvPr>
            <p:ph idx="1"/>
          </p:nvPr>
        </p:nvSpPr>
        <p:spPr/>
        <p:txBody>
          <a:bodyPr>
            <a:normAutofit fontScale="70000" lnSpcReduction="20000"/>
          </a:bodyPr>
          <a:lstStyle/>
          <a:p>
            <a:r>
              <a:rPr lang="en-AU" dirty="0" smtClean="0"/>
              <a:t>Results of a </a:t>
            </a:r>
            <a:r>
              <a:rPr lang="en-AU" dirty="0" smtClean="0"/>
              <a:t>staff </a:t>
            </a:r>
            <a:r>
              <a:rPr lang="en-AU" dirty="0" smtClean="0"/>
              <a:t>satisfaction survey will indicate how satisfied or dissatisfied </a:t>
            </a:r>
            <a:r>
              <a:rPr lang="en-AU" dirty="0" smtClean="0"/>
              <a:t>employees </a:t>
            </a:r>
            <a:r>
              <a:rPr lang="en-AU" dirty="0" smtClean="0"/>
              <a:t>are with </a:t>
            </a:r>
            <a:r>
              <a:rPr lang="en-AU" dirty="0" smtClean="0"/>
              <a:t>working at the organisation.</a:t>
            </a:r>
          </a:p>
          <a:p>
            <a:endParaRPr lang="en-AU" dirty="0" smtClean="0"/>
          </a:p>
          <a:p>
            <a:r>
              <a:rPr lang="en-AU" dirty="0" smtClean="0"/>
              <a:t>These results can identify overall feelings as well as highlight strengths and weaknesses in areas of the organisation.</a:t>
            </a:r>
            <a:endParaRPr lang="en-AU" dirty="0" smtClean="0"/>
          </a:p>
          <a:p>
            <a:endParaRPr lang="en-AU" dirty="0" smtClean="0"/>
          </a:p>
          <a:p>
            <a:r>
              <a:rPr lang="en-AU" dirty="0" smtClean="0"/>
              <a:t>The DEECD have a yearly survey that teachers complete which indicates how satisfied they are working for the school on which they are employed.  School then use those results to improve in areas that they have performed poorly and celebrate the areas in which they are successful.</a:t>
            </a:r>
          </a:p>
          <a:p>
            <a:endParaRPr lang="en-AU" dirty="0" smtClean="0"/>
          </a:p>
          <a:p>
            <a:r>
              <a:rPr lang="en-AU" b="1" u="sng" dirty="0" smtClean="0"/>
              <a:t>REMEMBER:</a:t>
            </a:r>
            <a:r>
              <a:rPr lang="en-AU" dirty="0" smtClean="0"/>
              <a:t> The survey is the tool to measure, the results of that survey are the indicator.</a:t>
            </a:r>
            <a:endParaRPr lang="en-AU"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Level of Wastage</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This indicator measures the amount of waste created by the production process.</a:t>
            </a:r>
          </a:p>
          <a:p>
            <a:endParaRPr lang="en-AU" dirty="0" smtClean="0"/>
          </a:p>
          <a:p>
            <a:r>
              <a:rPr lang="en-AU" dirty="0" smtClean="0"/>
              <a:t>The more waste that a production process creates the greater the potential savings an organisation can make.</a:t>
            </a:r>
          </a:p>
          <a:p>
            <a:endParaRPr lang="en-AU" dirty="0" smtClean="0"/>
          </a:p>
          <a:p>
            <a:r>
              <a:rPr lang="en-AU" dirty="0" smtClean="0"/>
              <a:t>The goal of LSOs is to reduce the amount of waste to save on costs and reduce the impact they have on the environment.</a:t>
            </a:r>
            <a:endParaRPr lang="en-A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Number of Workplace Accidents</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Unsafe workplace practices impacts on productivity in a number of ways.</a:t>
            </a:r>
          </a:p>
          <a:p>
            <a:endParaRPr lang="en-AU" dirty="0" smtClean="0"/>
          </a:p>
          <a:p>
            <a:r>
              <a:rPr lang="en-AU" dirty="0" smtClean="0"/>
              <a:t>Accidents can stop or slow production processes and workers that feel unsafe are often not motivated to work.</a:t>
            </a:r>
          </a:p>
          <a:p>
            <a:endParaRPr lang="en-AU" dirty="0" smtClean="0"/>
          </a:p>
          <a:p>
            <a:r>
              <a:rPr lang="en-AU" dirty="0" smtClean="0"/>
              <a:t>Avoidable accidents can also be costly to organisations through the payment of compensation.</a:t>
            </a:r>
          </a:p>
          <a:p>
            <a:endParaRPr lang="en-AU" dirty="0" smtClean="0"/>
          </a:p>
          <a:p>
            <a:r>
              <a:rPr lang="en-AU" dirty="0" smtClean="0"/>
              <a:t>The number of workplace accidents in a period indicates how safe a workplace is for employees.</a:t>
            </a: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Benchmarking</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Many LSO’s utilise benchmarking.</a:t>
            </a:r>
          </a:p>
          <a:p>
            <a:endParaRPr lang="en-AU" dirty="0" smtClean="0"/>
          </a:p>
          <a:p>
            <a:r>
              <a:rPr lang="en-AU" dirty="0" smtClean="0"/>
              <a:t>Benchmarking occurs when an organisation measures its performance against that of other leading organisations known for their excellence.</a:t>
            </a:r>
          </a:p>
          <a:p>
            <a:endParaRPr lang="en-AU" dirty="0" smtClean="0"/>
          </a:p>
          <a:p>
            <a:r>
              <a:rPr lang="en-AU" dirty="0" smtClean="0"/>
              <a:t>Benchmarking is essentially a comparison of your performance against a leader.</a:t>
            </a:r>
          </a:p>
          <a:p>
            <a:endParaRPr lang="en-AU" dirty="0" smtClean="0"/>
          </a:p>
          <a:p>
            <a:r>
              <a:rPr lang="en-AU" dirty="0" smtClean="0"/>
              <a:t>Toyota is often used as an industry benchmark in car manufacturing.</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Performance Indicators</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Evaluating organisational performance highly important.</a:t>
            </a:r>
          </a:p>
          <a:p>
            <a:endParaRPr lang="en-AU" dirty="0" smtClean="0"/>
          </a:p>
          <a:p>
            <a:r>
              <a:rPr lang="en-AU" dirty="0" smtClean="0"/>
              <a:t>Performance Indicators - Specific criteria used to measure the efficiency and effectiveness of the organisation’s performance.</a:t>
            </a:r>
          </a:p>
          <a:p>
            <a:endParaRPr lang="en-AU" dirty="0" smtClean="0"/>
          </a:p>
          <a:p>
            <a:r>
              <a:rPr lang="en-AU" dirty="0" smtClean="0"/>
              <a:t>LSOs use Performance Indicators (also known as Key Performance Indicators - KPIs) to precisely evaluate performance.</a:t>
            </a:r>
          </a:p>
          <a:p>
            <a:endParaRPr lang="en-AU" dirty="0" smtClean="0"/>
          </a:p>
          <a:p>
            <a:r>
              <a:rPr lang="en-AU" dirty="0" smtClean="0"/>
              <a:t>Performance Indicators are also used for benchmarking (the process of comparing outcomes with similar work in other organisations).</a:t>
            </a:r>
          </a:p>
          <a:p>
            <a:endParaRPr lang="en-AU"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Effectiveness &amp; Efficiency</a:t>
            </a:r>
            <a:endParaRPr lang="en-AU" dirty="0"/>
          </a:p>
        </p:txBody>
      </p:sp>
      <p:sp>
        <p:nvSpPr>
          <p:cNvPr id="3" name="Content Placeholder 2"/>
          <p:cNvSpPr>
            <a:spLocks noGrp="1"/>
          </p:cNvSpPr>
          <p:nvPr>
            <p:ph idx="1"/>
          </p:nvPr>
        </p:nvSpPr>
        <p:spPr/>
        <p:txBody>
          <a:bodyPr>
            <a:normAutofit fontScale="92500" lnSpcReduction="20000"/>
          </a:bodyPr>
          <a:lstStyle/>
          <a:p>
            <a:r>
              <a:rPr lang="en-AU" dirty="0" smtClean="0"/>
              <a:t>Concepts of effectiveness and efficiency are a broad basis on which to evaluate organisational success.</a:t>
            </a:r>
          </a:p>
          <a:p>
            <a:endParaRPr lang="en-AU" dirty="0" smtClean="0"/>
          </a:p>
          <a:p>
            <a:r>
              <a:rPr lang="en-AU" dirty="0" smtClean="0"/>
              <a:t>Effectiveness – the degree to which an organisation has achieved its stated goals. Can be described as ‘doing the right things’.</a:t>
            </a:r>
          </a:p>
          <a:p>
            <a:endParaRPr lang="en-AU" dirty="0" smtClean="0"/>
          </a:p>
          <a:p>
            <a:r>
              <a:rPr lang="en-AU" dirty="0" smtClean="0"/>
              <a:t>Efficiency – how well an organisation uses resources (money, time, etc) to achieve objectives.  Can be described as ‘doing things right’.</a:t>
            </a:r>
          </a:p>
          <a:p>
            <a:endParaRPr lang="en-AU" dirty="0" smtClean="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Performance Indicators from Study Design (You must know these!)</a:t>
            </a:r>
            <a:endParaRPr lang="en-AU" dirty="0"/>
          </a:p>
        </p:txBody>
      </p:sp>
      <p:graphicFrame>
        <p:nvGraphicFramePr>
          <p:cNvPr id="4" name="Content Placeholder 3"/>
          <p:cNvGraphicFramePr>
            <a:graphicFrameLocks noGrp="1"/>
          </p:cNvGraphicFramePr>
          <p:nvPr>
            <p:ph idx="1"/>
          </p:nvPr>
        </p:nvGraphicFramePr>
        <p:xfrm>
          <a:off x="304800" y="1554162"/>
          <a:ext cx="8686800" cy="50181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Profitability</a:t>
            </a:r>
            <a:endParaRPr lang="en-AU" dirty="0"/>
          </a:p>
        </p:txBody>
      </p:sp>
      <p:sp>
        <p:nvSpPr>
          <p:cNvPr id="3" name="Content Placeholder 2"/>
          <p:cNvSpPr>
            <a:spLocks noGrp="1"/>
          </p:cNvSpPr>
          <p:nvPr>
            <p:ph idx="1"/>
          </p:nvPr>
        </p:nvSpPr>
        <p:spPr/>
        <p:txBody>
          <a:bodyPr/>
          <a:lstStyle/>
          <a:p>
            <a:r>
              <a:rPr lang="en-AU" dirty="0" smtClean="0"/>
              <a:t>The </a:t>
            </a:r>
            <a:r>
              <a:rPr lang="en-AU" dirty="0" smtClean="0"/>
              <a:t>earning performance of the organisation</a:t>
            </a:r>
            <a:r>
              <a:rPr lang="en-AU" dirty="0" smtClean="0"/>
              <a:t>.</a:t>
            </a:r>
          </a:p>
          <a:p>
            <a:endParaRPr lang="en-AU" dirty="0" smtClean="0"/>
          </a:p>
          <a:p>
            <a:r>
              <a:rPr lang="en-AU" dirty="0" smtClean="0"/>
              <a:t>It is the amount of revenue minus expenses.</a:t>
            </a:r>
          </a:p>
          <a:p>
            <a:endParaRPr lang="en-AU" dirty="0" smtClean="0"/>
          </a:p>
          <a:p>
            <a:r>
              <a:rPr lang="en-AU" dirty="0" smtClean="0"/>
              <a:t>Often expressed as a Net Profit ratio.  This is calculated by dividing net profit by sales and is expressed as a percentage.</a:t>
            </a:r>
          </a:p>
          <a:p>
            <a:endParaRPr lang="en-AU" dirty="0" smtClean="0"/>
          </a:p>
          <a:p>
            <a:endParaRPr lang="en-AU" dirty="0" smtClean="0"/>
          </a:p>
          <a:p>
            <a:endParaRPr lang="en-AU" dirty="0" smtClean="0"/>
          </a:p>
          <a:p>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Number of Sales</a:t>
            </a:r>
            <a:endParaRPr lang="en-AU" dirty="0"/>
          </a:p>
        </p:txBody>
      </p:sp>
      <p:sp>
        <p:nvSpPr>
          <p:cNvPr id="3" name="Content Placeholder 2"/>
          <p:cNvSpPr>
            <a:spLocks noGrp="1"/>
          </p:cNvSpPr>
          <p:nvPr>
            <p:ph idx="1"/>
          </p:nvPr>
        </p:nvSpPr>
        <p:spPr/>
        <p:txBody>
          <a:bodyPr/>
          <a:lstStyle/>
          <a:p>
            <a:r>
              <a:rPr lang="en-AU" dirty="0" smtClean="0"/>
              <a:t>Simply measuring the number of sales over a set period </a:t>
            </a:r>
            <a:r>
              <a:rPr lang="en-AU" dirty="0" err="1" smtClean="0"/>
              <a:t>eg</a:t>
            </a:r>
            <a:r>
              <a:rPr lang="en-AU" dirty="0" smtClean="0"/>
              <a:t>. monthly, quarterly, yearly.</a:t>
            </a:r>
          </a:p>
          <a:p>
            <a:endParaRPr lang="en-AU" dirty="0" smtClean="0"/>
          </a:p>
          <a:p>
            <a:r>
              <a:rPr lang="en-AU" dirty="0" smtClean="0"/>
              <a:t>This helps evaluate performance, particularly its marketing strategies.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Percentage of Market Share</a:t>
            </a:r>
            <a:endParaRPr lang="en-AU" dirty="0"/>
          </a:p>
        </p:txBody>
      </p:sp>
      <p:sp>
        <p:nvSpPr>
          <p:cNvPr id="3" name="Content Placeholder 2"/>
          <p:cNvSpPr>
            <a:spLocks noGrp="1"/>
          </p:cNvSpPr>
          <p:nvPr>
            <p:ph idx="1"/>
          </p:nvPr>
        </p:nvSpPr>
        <p:spPr/>
        <p:txBody>
          <a:bodyPr>
            <a:normAutofit fontScale="77500" lnSpcReduction="20000"/>
          </a:bodyPr>
          <a:lstStyle/>
          <a:p>
            <a:r>
              <a:rPr lang="en-AU" dirty="0" smtClean="0"/>
              <a:t>This indicator is similar to number of sales.</a:t>
            </a:r>
          </a:p>
          <a:p>
            <a:endParaRPr lang="en-AU" dirty="0" smtClean="0"/>
          </a:p>
          <a:p>
            <a:r>
              <a:rPr lang="en-AU" dirty="0" smtClean="0"/>
              <a:t>It is the proportion of the total market that as a business has, expressed as a percentage.</a:t>
            </a:r>
          </a:p>
          <a:p>
            <a:endParaRPr lang="en-AU" dirty="0" smtClean="0"/>
          </a:p>
          <a:p>
            <a:r>
              <a:rPr lang="en-AU" dirty="0" smtClean="0"/>
              <a:t>It is calculated by dividing an organisation’s sales by the total sales in that market.</a:t>
            </a:r>
          </a:p>
          <a:p>
            <a:endParaRPr lang="en-AU" dirty="0" smtClean="0"/>
          </a:p>
          <a:p>
            <a:r>
              <a:rPr lang="en-AU" dirty="0" smtClean="0"/>
              <a:t>Example: 2008 total vehicles sold: 1,012,164.    2008 Toyota sales: 238,983.</a:t>
            </a:r>
          </a:p>
          <a:p>
            <a:endParaRPr lang="en-AU" dirty="0" smtClean="0"/>
          </a:p>
          <a:p>
            <a:r>
              <a:rPr lang="en-AU" dirty="0" smtClean="0"/>
              <a:t>(238,983/1,012,164)*100 = 23.6% Toyota’s market share.</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Rate of Productivity Growth</a:t>
            </a:r>
            <a:endParaRPr lang="en-AU" dirty="0"/>
          </a:p>
        </p:txBody>
      </p:sp>
      <p:sp>
        <p:nvSpPr>
          <p:cNvPr id="3" name="Content Placeholder 2"/>
          <p:cNvSpPr>
            <a:spLocks noGrp="1"/>
          </p:cNvSpPr>
          <p:nvPr>
            <p:ph idx="1"/>
          </p:nvPr>
        </p:nvSpPr>
        <p:spPr/>
        <p:txBody>
          <a:bodyPr>
            <a:normAutofit fontScale="85000" lnSpcReduction="10000"/>
          </a:bodyPr>
          <a:lstStyle/>
          <a:p>
            <a:r>
              <a:rPr lang="en-AU" dirty="0" smtClean="0"/>
              <a:t>Productivity: </a:t>
            </a:r>
            <a:r>
              <a:rPr lang="en-AU" i="1" dirty="0" smtClean="0"/>
              <a:t>Amount of output produced compared to the number of inputs used.</a:t>
            </a:r>
          </a:p>
          <a:p>
            <a:endParaRPr lang="en-AU" dirty="0" smtClean="0"/>
          </a:p>
          <a:p>
            <a:r>
              <a:rPr lang="en-AU" dirty="0" smtClean="0"/>
              <a:t>Rate of productivity growth is the KPI </a:t>
            </a:r>
            <a:r>
              <a:rPr lang="en-AU" u="sng" dirty="0" smtClean="0"/>
              <a:t>NOT </a:t>
            </a:r>
            <a:r>
              <a:rPr lang="en-AU" dirty="0" smtClean="0"/>
              <a:t>productivity.</a:t>
            </a:r>
          </a:p>
          <a:p>
            <a:endParaRPr lang="en-AU" dirty="0" smtClean="0"/>
          </a:p>
          <a:p>
            <a:r>
              <a:rPr lang="en-AU" dirty="0" smtClean="0"/>
              <a:t>Rate of productivity growth measures the change in productivity in one year compared to the previous year.</a:t>
            </a:r>
          </a:p>
          <a:p>
            <a:endParaRPr lang="en-AU" dirty="0" smtClean="0"/>
          </a:p>
          <a:p>
            <a:r>
              <a:rPr lang="en-AU" dirty="0" smtClean="0"/>
              <a:t>This indicates that the organisation is using resources more efficiently.</a:t>
            </a: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Rate of Productivity </a:t>
            </a:r>
            <a:r>
              <a:rPr lang="en-AU" dirty="0" smtClean="0"/>
              <a:t>Growth Cont...</a:t>
            </a:r>
            <a:endParaRPr lang="en-AU" dirty="0"/>
          </a:p>
        </p:txBody>
      </p:sp>
      <p:sp>
        <p:nvSpPr>
          <p:cNvPr id="3" name="Content Placeholder 2"/>
          <p:cNvSpPr>
            <a:spLocks noGrp="1"/>
          </p:cNvSpPr>
          <p:nvPr>
            <p:ph idx="1"/>
          </p:nvPr>
        </p:nvSpPr>
        <p:spPr/>
        <p:txBody>
          <a:bodyPr/>
          <a:lstStyle/>
          <a:p>
            <a:r>
              <a:rPr lang="en-AU" dirty="0" smtClean="0"/>
              <a:t>Productivity can improve in two major ways.</a:t>
            </a:r>
          </a:p>
          <a:p>
            <a:endParaRPr lang="en-AU" dirty="0" smtClean="0"/>
          </a:p>
          <a:p>
            <a:r>
              <a:rPr lang="en-AU" dirty="0" smtClean="0"/>
              <a:t>1. Produce more output for the same number of inputs; or</a:t>
            </a:r>
          </a:p>
          <a:p>
            <a:endParaRPr lang="en-AU" dirty="0" smtClean="0"/>
          </a:p>
          <a:p>
            <a:r>
              <a:rPr lang="en-AU" dirty="0" smtClean="0"/>
              <a:t>2. Produce the same output for the LESS inputs.</a:t>
            </a:r>
            <a:endParaRPr lang="en-A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1530</TotalTime>
  <Words>890</Words>
  <Application>Microsoft Office PowerPoint</Application>
  <PresentationFormat>On-screen Show (4:3)</PresentationFormat>
  <Paragraphs>118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Performance Indicators</vt:lpstr>
      <vt:lpstr>Performance Indicators</vt:lpstr>
      <vt:lpstr>Effectiveness &amp; Efficiency</vt:lpstr>
      <vt:lpstr>Performance Indicators from Study Design (You must know these!)</vt:lpstr>
      <vt:lpstr>Profitability</vt:lpstr>
      <vt:lpstr>Number of Sales</vt:lpstr>
      <vt:lpstr>Percentage of Market Share</vt:lpstr>
      <vt:lpstr>Rate of Productivity Growth</vt:lpstr>
      <vt:lpstr>Rate of Productivity Growth Cont...</vt:lpstr>
      <vt:lpstr>Customer Satisfaction</vt:lpstr>
      <vt:lpstr>Results of a Customer Satisfaction survey</vt:lpstr>
      <vt:lpstr>Number of Customer Complaints</vt:lpstr>
      <vt:lpstr>Staff Satisfaction</vt:lpstr>
      <vt:lpstr>Results of a staff Satisfaction survey</vt:lpstr>
      <vt:lpstr>Level of Wastage</vt:lpstr>
      <vt:lpstr>Number of Workplace Accidents</vt:lpstr>
      <vt:lpstr>Benchmarking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Indicators</dc:title>
  <dc:creator>Education</dc:creator>
  <cp:lastModifiedBy>Education</cp:lastModifiedBy>
  <cp:revision>50</cp:revision>
  <dcterms:created xsi:type="dcterms:W3CDTF">2010-12-13T02:32:45Z</dcterms:created>
  <dcterms:modified xsi:type="dcterms:W3CDTF">2011-01-20T04:24:27Z</dcterms:modified>
</cp:coreProperties>
</file>